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1"/>
  </p:sldMasterIdLst>
  <p:notesMasterIdLst>
    <p:notesMasterId r:id="rId20"/>
  </p:notesMasterIdLst>
  <p:sldIdLst>
    <p:sldId id="256" r:id="rId2"/>
    <p:sldId id="257" r:id="rId3"/>
    <p:sldId id="277" r:id="rId4"/>
    <p:sldId id="278" r:id="rId5"/>
    <p:sldId id="276" r:id="rId6"/>
    <p:sldId id="279" r:id="rId7"/>
    <p:sldId id="259" r:id="rId8"/>
    <p:sldId id="260" r:id="rId9"/>
    <p:sldId id="273" r:id="rId10"/>
    <p:sldId id="263" r:id="rId11"/>
    <p:sldId id="280" r:id="rId12"/>
    <p:sldId id="274" r:id="rId13"/>
    <p:sldId id="272" r:id="rId14"/>
    <p:sldId id="283" r:id="rId15"/>
    <p:sldId id="281" r:id="rId16"/>
    <p:sldId id="275" r:id="rId17"/>
    <p:sldId id="284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84979"/>
  </p:normalViewPr>
  <p:slideViewPr>
    <p:cSldViewPr snapToGrid="0" snapToObjects="1" showGuides="1">
      <p:cViewPr varScale="1">
        <p:scale>
          <a:sx n="92" d="100"/>
          <a:sy n="92" d="100"/>
        </p:scale>
        <p:origin x="1328" y="168"/>
      </p:cViewPr>
      <p:guideLst>
        <p:guide orient="horz" pos="799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9" d="100"/>
        <a:sy n="12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vin/GAN/table_of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BatangChe" panose="02030609000101010101" pitchFamily="49" charset="-127"/>
                <a:cs typeface="Arial" panose="020B0604020202020204" pitchFamily="34" charset="0"/>
              </a:defRPr>
            </a:pPr>
            <a:r>
              <a:rPr lang="en-GB" sz="2000" b="1">
                <a:solidFill>
                  <a:schemeClr val="tx1"/>
                </a:solidFill>
              </a:rPr>
              <a:t>Accuracy(%) comparison between datasets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BatangChe" panose="02030609000101010101" pitchFamily="49" charset="-127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KDEF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BatangChe" panose="02030609000101010101" pitchFamily="49" charset="-127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Sheet1!$G$10:$H$18</c:f>
              <c:multiLvlStrCache>
                <c:ptCount val="9"/>
                <c:lvl>
                  <c:pt idx="0">
                    <c:v>ReLU</c:v>
                  </c:pt>
                  <c:pt idx="1">
                    <c:v>Clipped ReLU</c:v>
                  </c:pt>
                  <c:pt idx="2">
                    <c:v>Leaky ReLU</c:v>
                  </c:pt>
                  <c:pt idx="3">
                    <c:v>ReLU</c:v>
                  </c:pt>
                  <c:pt idx="4">
                    <c:v>Clipped ReLU</c:v>
                  </c:pt>
                  <c:pt idx="5">
                    <c:v>Leaky ReLU</c:v>
                  </c:pt>
                  <c:pt idx="6">
                    <c:v>ReLU</c:v>
                  </c:pt>
                  <c:pt idx="7">
                    <c:v>Clipped ReLU</c:v>
                  </c:pt>
                  <c:pt idx="8">
                    <c:v>Leaky ReLU</c:v>
                  </c:pt>
                </c:lvl>
                <c:lvl>
                  <c:pt idx="0">
                    <c:v>Adam</c:v>
                  </c:pt>
                  <c:pt idx="3">
                    <c:v>RMSProp</c:v>
                  </c:pt>
                  <c:pt idx="6">
                    <c:v>SGDM</c:v>
                  </c:pt>
                </c:lvl>
              </c:multiLvlStrCache>
            </c:multiLvlStrRef>
          </c:cat>
          <c:val>
            <c:numRef>
              <c:f>Sheet1!$D$10:$D$18</c:f>
              <c:numCache>
                <c:formatCode>General</c:formatCode>
                <c:ptCount val="9"/>
                <c:pt idx="0">
                  <c:v>81.25</c:v>
                </c:pt>
                <c:pt idx="1">
                  <c:v>100</c:v>
                </c:pt>
                <c:pt idx="2">
                  <c:v>98.75</c:v>
                </c:pt>
                <c:pt idx="3">
                  <c:v>75</c:v>
                </c:pt>
                <c:pt idx="4">
                  <c:v>100</c:v>
                </c:pt>
                <c:pt idx="5">
                  <c:v>81.25</c:v>
                </c:pt>
                <c:pt idx="6">
                  <c:v>32.5</c:v>
                </c:pt>
                <c:pt idx="7">
                  <c:v>100</c:v>
                </c:pt>
                <c:pt idx="8">
                  <c:v>33.75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D5-7A46-9FFE-515065B27D86}"/>
            </c:ext>
          </c:extLst>
        </c:ser>
        <c:ser>
          <c:idx val="1"/>
          <c:order val="1"/>
          <c:tx>
            <c:strRef>
              <c:f>Sheet1!$F$10</c:f>
              <c:strCache>
                <c:ptCount val="1"/>
                <c:pt idx="0">
                  <c:v>MMI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BatangChe" panose="02030609000101010101" pitchFamily="49" charset="-127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Sheet1!$G$10:$H$18</c:f>
              <c:multiLvlStrCache>
                <c:ptCount val="9"/>
                <c:lvl>
                  <c:pt idx="0">
                    <c:v>ReLU</c:v>
                  </c:pt>
                  <c:pt idx="1">
                    <c:v>Clipped ReLU</c:v>
                  </c:pt>
                  <c:pt idx="2">
                    <c:v>Leaky ReLU</c:v>
                  </c:pt>
                  <c:pt idx="3">
                    <c:v>ReLU</c:v>
                  </c:pt>
                  <c:pt idx="4">
                    <c:v>Clipped ReLU</c:v>
                  </c:pt>
                  <c:pt idx="5">
                    <c:v>Leaky ReLU</c:v>
                  </c:pt>
                  <c:pt idx="6">
                    <c:v>ReLU</c:v>
                  </c:pt>
                  <c:pt idx="7">
                    <c:v>Clipped ReLU</c:v>
                  </c:pt>
                  <c:pt idx="8">
                    <c:v>Leaky ReLU</c:v>
                  </c:pt>
                </c:lvl>
                <c:lvl>
                  <c:pt idx="0">
                    <c:v>Adam</c:v>
                  </c:pt>
                  <c:pt idx="3">
                    <c:v>RMSProp</c:v>
                  </c:pt>
                  <c:pt idx="6">
                    <c:v>SGDM</c:v>
                  </c:pt>
                </c:lvl>
              </c:multiLvlStrCache>
            </c:multiLvlStrRef>
          </c:cat>
          <c:val>
            <c:numRef>
              <c:f>Sheet1!$I$10:$I$18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97.21</c:v>
                </c:pt>
                <c:pt idx="4">
                  <c:v>100</c:v>
                </c:pt>
                <c:pt idx="5">
                  <c:v>98.8</c:v>
                </c:pt>
                <c:pt idx="6">
                  <c:v>75.3</c:v>
                </c:pt>
                <c:pt idx="7">
                  <c:v>100</c:v>
                </c:pt>
                <c:pt idx="8">
                  <c:v>93.22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D5-7A46-9FFE-515065B27D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40"/>
        <c:axId val="967054415"/>
        <c:axId val="967056047"/>
      </c:barChart>
      <c:catAx>
        <c:axId val="96705441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BatangChe" panose="02030609000101010101" pitchFamily="49" charset="-127"/>
                <a:cs typeface="Arial" panose="020B0604020202020204" pitchFamily="34" charset="0"/>
              </a:defRPr>
            </a:pPr>
            <a:endParaRPr lang="en-US"/>
          </a:p>
        </c:txPr>
        <c:crossAx val="967056047"/>
        <c:crosses val="autoZero"/>
        <c:auto val="0"/>
        <c:lblAlgn val="ctr"/>
        <c:lblOffset val="100"/>
        <c:tickLblSkip val="5"/>
        <c:tickMarkSkip val="3"/>
        <c:noMultiLvlLbl val="0"/>
      </c:catAx>
      <c:valAx>
        <c:axId val="967056047"/>
        <c:scaling>
          <c:orientation val="minMax"/>
          <c:max val="12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67054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BatangChe" panose="02030609000101010101" pitchFamily="49" charset="-127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BatangChe" panose="02030609000101010101" pitchFamily="49" charset="-127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E522-7679-3241-9CE4-70C4E7F180BF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D4D72-CD0F-A64F-B9CE-D9602ADF1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D4D72-CD0F-A64F-B9CE-D9602ADF1C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dataset but acceptable for our purpose</a:t>
            </a:r>
          </a:p>
          <a:p>
            <a:endParaRPr lang="en-US" dirty="0"/>
          </a:p>
          <a:p>
            <a:r>
              <a:rPr lang="en-US" dirty="0"/>
              <a:t>Confusion matrix &amp; result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D4D72-CD0F-A64F-B9CE-D9602ADF1C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3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D4D72-CD0F-A64F-B9CE-D9602ADF1C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2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638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4062"/>
            <a:ext cx="9144000" cy="11715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2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35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638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4062"/>
            <a:ext cx="9144000" cy="11715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206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00" y="177672"/>
            <a:ext cx="11311200" cy="6948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00" y="1085535"/>
            <a:ext cx="11311200" cy="4993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1317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0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37625"/>
            <a:ext cx="5181600" cy="49393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37625"/>
            <a:ext cx="5181600" cy="4939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94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2067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05335"/>
            <a:ext cx="5157787" cy="39843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067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05335"/>
            <a:ext cx="5183188" cy="39843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5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3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3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396" y="182397"/>
            <a:ext cx="11314371" cy="69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814" y="1085595"/>
            <a:ext cx="11314371" cy="4994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72594" y="6356347"/>
            <a:ext cx="11104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0828" y="6356347"/>
            <a:ext cx="5187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7800" y="6356347"/>
            <a:ext cx="3960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E7EE812-F71C-4E4B-B8B2-FF1B39C3C8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AAC42-961B-A845-80C9-06169236E027}"/>
              </a:ext>
            </a:extLst>
          </p:cNvPr>
          <p:cNvSpPr/>
          <p:nvPr/>
        </p:nvSpPr>
        <p:spPr>
          <a:xfrm>
            <a:off x="-6659" y="-16934"/>
            <a:ext cx="12222000" cy="10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220738-9D3B-A34D-ACD0-7048C33AA8C7}"/>
              </a:ext>
            </a:extLst>
          </p:cNvPr>
          <p:cNvSpPr/>
          <p:nvPr/>
        </p:nvSpPr>
        <p:spPr>
          <a:xfrm>
            <a:off x="-6659" y="-16934"/>
            <a:ext cx="12222000" cy="10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4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n9584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AB8-F916-5E44-9EEF-7D7754D30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7125"/>
            <a:ext cx="9144000" cy="2963862"/>
          </a:xfrm>
        </p:spPr>
        <p:txBody>
          <a:bodyPr>
            <a:noAutofit/>
          </a:bodyPr>
          <a:lstStyle/>
          <a:p>
            <a:r>
              <a:rPr lang="en-US" sz="4000" dirty="0"/>
              <a:t>Performance Comparison of </a:t>
            </a:r>
            <a:r>
              <a:rPr lang="en-US" sz="4000" dirty="0" err="1"/>
              <a:t>CatGAN</a:t>
            </a:r>
            <a:r>
              <a:rPr lang="en-US" sz="4000" dirty="0"/>
              <a:t> using different Facial Expression Recognition Datasets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9C574-AC0B-544B-A429-EE0035A72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0987"/>
            <a:ext cx="9144000" cy="16398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July 2020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Junyeob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Kim*,  Marshall**, Jang-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Park**</a:t>
            </a:r>
          </a:p>
          <a:p>
            <a:pPr>
              <a:lnSpc>
                <a:spcPct val="120000"/>
              </a:lnSpc>
            </a:pPr>
            <a:r>
              <a:rPr lang="en-US" sz="1400" dirty="0"/>
              <a:t>*Dept. of Engineering, University of Cambridge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**Dept. of Electronic Eng.,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Kyungsung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University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hlinkClick r:id="rId2"/>
              </a:rPr>
              <a:t>jun9584@gmail.com</a:t>
            </a:r>
            <a:r>
              <a:rPr lang="en-US" sz="1400" dirty="0"/>
              <a:t>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0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32" y="180437"/>
            <a:ext cx="11311200" cy="694800"/>
          </a:xfrm>
        </p:spPr>
        <p:txBody>
          <a:bodyPr/>
          <a:lstStyle/>
          <a:p>
            <a:r>
              <a:rPr lang="en-US" dirty="0"/>
              <a:t>Process of GAN</a:t>
            </a:r>
            <a:r>
              <a:rPr lang="en-US" baseline="30000" dirty="0"/>
              <a:t>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A276-4244-194F-AF17-1265E12F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989117"/>
            <a:ext cx="11311200" cy="5084143"/>
          </a:xfrm>
        </p:spPr>
        <p:txBody>
          <a:bodyPr/>
          <a:lstStyle/>
          <a:p>
            <a:r>
              <a:rPr lang="en-US" dirty="0"/>
              <a:t>Generative Adversarial  Network – a network to perform unsupervised training.</a:t>
            </a:r>
          </a:p>
          <a:p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F5D562-47C1-C64B-81C6-5329FD0E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714860-F8F5-D847-A5C0-A07237D4B77E}"/>
              </a:ext>
            </a:extLst>
          </p:cNvPr>
          <p:cNvGrpSpPr/>
          <p:nvPr/>
        </p:nvGrpSpPr>
        <p:grpSpPr>
          <a:xfrm>
            <a:off x="1175321" y="1931687"/>
            <a:ext cx="9841358" cy="3937196"/>
            <a:chOff x="838201" y="2196924"/>
            <a:chExt cx="10688969" cy="39800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7472C2-4F66-9644-A2C1-1611C2E77767}"/>
                </a:ext>
              </a:extLst>
            </p:cNvPr>
            <p:cNvSpPr/>
            <p:nvPr/>
          </p:nvSpPr>
          <p:spPr>
            <a:xfrm>
              <a:off x="3481036" y="2415006"/>
              <a:ext cx="1358587" cy="9813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77BFF-B7BD-CB4B-AA40-42F84BA14F79}"/>
                </a:ext>
              </a:extLst>
            </p:cNvPr>
            <p:cNvSpPr/>
            <p:nvPr/>
          </p:nvSpPr>
          <p:spPr>
            <a:xfrm>
              <a:off x="7696194" y="3686245"/>
              <a:ext cx="1740126" cy="9813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Discriminator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CE6A06-B382-B440-8336-179EA62A8842}"/>
                </a:ext>
              </a:extLst>
            </p:cNvPr>
            <p:cNvSpPr/>
            <p:nvPr/>
          </p:nvSpPr>
          <p:spPr>
            <a:xfrm>
              <a:off x="3481035" y="5195655"/>
              <a:ext cx="1358587" cy="98130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Inverse Transform Sampling</a:t>
              </a: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49D48A28-E903-D243-A79C-A262A60A413B}"/>
                </a:ext>
              </a:extLst>
            </p:cNvPr>
            <p:cNvSpPr/>
            <p:nvPr/>
          </p:nvSpPr>
          <p:spPr>
            <a:xfrm>
              <a:off x="838201" y="2415006"/>
              <a:ext cx="1815784" cy="981307"/>
            </a:xfrm>
            <a:prstGeom prst="parallelogram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Uniform Distribution</a:t>
              </a: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9498DE68-0D53-B14D-8394-59A8006662C4}"/>
                </a:ext>
              </a:extLst>
            </p:cNvPr>
            <p:cNvSpPr/>
            <p:nvPr/>
          </p:nvSpPr>
          <p:spPr>
            <a:xfrm>
              <a:off x="5666673" y="2415005"/>
              <a:ext cx="1358587" cy="981307"/>
            </a:xfrm>
            <a:prstGeom prst="parallelogram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Fake Data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C99681E-7425-5843-9ACF-BB2B3043E0ED}"/>
                </a:ext>
              </a:extLst>
            </p:cNvPr>
            <p:cNvSpPr/>
            <p:nvPr/>
          </p:nvSpPr>
          <p:spPr>
            <a:xfrm>
              <a:off x="5666672" y="5195654"/>
              <a:ext cx="1358588" cy="981307"/>
            </a:xfrm>
            <a:prstGeom prst="parallelogram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Real Data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89724B-1F8C-504E-BCB2-A41F8D0149EA}"/>
                </a:ext>
              </a:extLst>
            </p:cNvPr>
            <p:cNvCxnSpPr>
              <a:stCxn id="7" idx="2"/>
              <a:endCxn id="4" idx="1"/>
            </p:cNvCxnSpPr>
            <p:nvPr/>
          </p:nvCxnSpPr>
          <p:spPr>
            <a:xfrm>
              <a:off x="2531322" y="2905660"/>
              <a:ext cx="949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DD25AF-5BE2-3D41-B8F2-8A9BCF4E1060}"/>
                </a:ext>
              </a:extLst>
            </p:cNvPr>
            <p:cNvCxnSpPr/>
            <p:nvPr/>
          </p:nvCxnSpPr>
          <p:spPr>
            <a:xfrm>
              <a:off x="4839622" y="2885214"/>
              <a:ext cx="9497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460B203-8C8D-A14C-AC5D-0E023F1E8575}"/>
                </a:ext>
              </a:extLst>
            </p:cNvPr>
            <p:cNvCxnSpPr>
              <a:cxnSpLocks/>
              <a:endCxn id="9" idx="5"/>
            </p:cNvCxnSpPr>
            <p:nvPr/>
          </p:nvCxnSpPr>
          <p:spPr>
            <a:xfrm>
              <a:off x="4839622" y="5686307"/>
              <a:ext cx="94971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797AC-612A-FA4B-A0E8-9831007F44FF}"/>
                </a:ext>
              </a:extLst>
            </p:cNvPr>
            <p:cNvCxnSpPr>
              <a:cxnSpLocks/>
            </p:cNvCxnSpPr>
            <p:nvPr/>
          </p:nvCxnSpPr>
          <p:spPr>
            <a:xfrm>
              <a:off x="6910035" y="2905658"/>
              <a:ext cx="786159" cy="780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72061A-097E-774A-9E9C-4284375F966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V="1">
              <a:off x="6902597" y="4667552"/>
              <a:ext cx="793597" cy="10187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CFC6FC9-6BB1-2B4D-877F-8750559FB146}"/>
                </a:ext>
              </a:extLst>
            </p:cNvPr>
            <p:cNvSpPr/>
            <p:nvPr/>
          </p:nvSpPr>
          <p:spPr>
            <a:xfrm>
              <a:off x="10229917" y="3680666"/>
              <a:ext cx="1297253" cy="981307"/>
            </a:xfrm>
            <a:prstGeom prst="parallelogram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Losses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8275A9-20F7-8747-B7D0-2DC7AFD2C282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>
              <a:off x="9436320" y="4171319"/>
              <a:ext cx="91626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E7EAC895-6C0C-3B4E-9179-8D582E5A5EF0}"/>
                </a:ext>
              </a:extLst>
            </p:cNvPr>
            <p:cNvCxnSpPr>
              <a:cxnSpLocks/>
              <a:stCxn id="15" idx="0"/>
              <a:endCxn id="5" idx="0"/>
            </p:cNvCxnSpPr>
            <p:nvPr/>
          </p:nvCxnSpPr>
          <p:spPr>
            <a:xfrm rot="16200000" flipH="1" flipV="1">
              <a:off x="9719611" y="2527311"/>
              <a:ext cx="5579" cy="2312287"/>
            </a:xfrm>
            <a:prstGeom prst="bentConnector3">
              <a:avLst>
                <a:gd name="adj1" fmla="val -2068741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B1CA64B-5FD8-D640-913D-B256F061AFFC}"/>
                </a:ext>
              </a:extLst>
            </p:cNvPr>
            <p:cNvCxnSpPr>
              <a:cxnSpLocks/>
              <a:stCxn id="15" idx="1"/>
              <a:endCxn id="4" idx="0"/>
            </p:cNvCxnSpPr>
            <p:nvPr/>
          </p:nvCxnSpPr>
          <p:spPr>
            <a:xfrm rot="16200000" flipV="1">
              <a:off x="6947939" y="-372603"/>
              <a:ext cx="1265660" cy="6840877"/>
            </a:xfrm>
            <a:prstGeom prst="bentConnector3">
              <a:avLst>
                <a:gd name="adj1" fmla="val 118062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E17013-BED4-7B4A-9683-74D4CC79AC76}"/>
                </a:ext>
              </a:extLst>
            </p:cNvPr>
            <p:cNvSpPr txBox="1"/>
            <p:nvPr/>
          </p:nvSpPr>
          <p:spPr>
            <a:xfrm>
              <a:off x="9009705" y="2196924"/>
              <a:ext cx="1320076" cy="280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Update Models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967640F-307D-E94C-BAAD-AB6C26F146E4}"/>
                </a:ext>
              </a:extLst>
            </p:cNvPr>
            <p:cNvCxnSpPr>
              <a:cxnSpLocks/>
              <a:stCxn id="7" idx="4"/>
              <a:endCxn id="6" idx="1"/>
            </p:cNvCxnSpPr>
            <p:nvPr/>
          </p:nvCxnSpPr>
          <p:spPr>
            <a:xfrm rot="16200000" flipH="1">
              <a:off x="1468566" y="3673840"/>
              <a:ext cx="2289996" cy="173494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73A0EF-ED97-344A-9B37-19C5981B0179}"/>
              </a:ext>
            </a:extLst>
          </p:cNvPr>
          <p:cNvSpPr txBox="1"/>
          <p:nvPr/>
        </p:nvSpPr>
        <p:spPr>
          <a:xfrm>
            <a:off x="2521274" y="6320880"/>
            <a:ext cx="745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I. J. Goodfellow, J.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Pouget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-Abadie, M. Mirza, B. Xu, D.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Warde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-Farley, S.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Ozair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A. Courville, Y.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      Generative Adversarial Nets.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Adv Neural Inf Process 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Syst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2014, 27.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1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85F7-BAC2-BA4B-B88C-CE17C728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A9A7-64BE-4142-8535-8F251075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990600"/>
            <a:ext cx="11311200" cy="4993200"/>
          </a:xfrm>
        </p:spPr>
        <p:txBody>
          <a:bodyPr/>
          <a:lstStyle/>
          <a:p>
            <a:r>
              <a:rPr lang="en-US" dirty="0"/>
              <a:t>Used the same architecture in the paper, for CIFAR-10 dataset.</a:t>
            </a:r>
          </a:p>
          <a:p>
            <a:r>
              <a:rPr lang="en-US" dirty="0"/>
              <a:t>Used Google </a:t>
            </a:r>
            <a:r>
              <a:rPr lang="en-US" dirty="0" err="1"/>
              <a:t>CoLaboratory</a:t>
            </a:r>
            <a:r>
              <a:rPr lang="en-US" dirty="0"/>
              <a:t> for the execution of the program.</a:t>
            </a:r>
          </a:p>
          <a:p>
            <a:pPr lvl="1"/>
            <a:r>
              <a:rPr lang="en-US" dirty="0"/>
              <a:t>Written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Experiment settings are shown below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D4DA4-5227-734A-9BCC-4EC1A5EC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18A0F-AB90-B443-BD76-DF598B3A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29895"/>
              </p:ext>
            </p:extLst>
          </p:nvPr>
        </p:nvGraphicFramePr>
        <p:xfrm>
          <a:off x="1144853" y="3688580"/>
          <a:ext cx="9902294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2294">
                  <a:extLst>
                    <a:ext uri="{9D8B030D-6E8A-4147-A177-3AD203B41FA5}">
                      <a16:colId xmlns:a16="http://schemas.microsoft.com/office/drawing/2014/main" val="416383641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00184459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034343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MMI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KDEF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404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set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588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63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set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</a:t>
                      </a:r>
                      <a:endParaRPr lang="en-GB" sz="20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30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image dimension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×48×3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71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204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34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noise dimension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63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</a:t>
                      </a:r>
                      <a:endParaRPr lang="en-GB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en-GB" sz="20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BatangChe" panose="02030609000101010101" pitchFamily="49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49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55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6C8D0F-F36A-9C46-B92A-6A96BBA6E930}"/>
              </a:ext>
            </a:extLst>
          </p:cNvPr>
          <p:cNvSpPr txBox="1">
            <a:spLocks/>
          </p:cNvSpPr>
          <p:nvPr/>
        </p:nvSpPr>
        <p:spPr>
          <a:xfrm>
            <a:off x="440400" y="181498"/>
            <a:ext cx="11311200" cy="69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summary - Generator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1A16D-277C-724E-9E11-C7C4E89C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D2908-5919-1146-B992-AEA16E05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387783"/>
            <a:ext cx="7366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00" y="166508"/>
            <a:ext cx="10515600" cy="727695"/>
          </a:xfrm>
        </p:spPr>
        <p:txBody>
          <a:bodyPr/>
          <a:lstStyle/>
          <a:p>
            <a:r>
              <a:rPr lang="en-US" dirty="0"/>
              <a:t>Model summary - Discriminator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05523-CC8B-2240-AF8C-6134D2D4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12</a:t>
            </a:fld>
            <a:endParaRPr lang="en-US" dirty="0"/>
          </a:p>
        </p:txBody>
      </p:sp>
      <p:pic>
        <p:nvPicPr>
          <p:cNvPr id="24" name="Picture 23" descr="A close up of a piano&#10;&#10;Description automatically generated">
            <a:extLst>
              <a:ext uri="{FF2B5EF4-FFF2-40B4-BE49-F238E27FC236}">
                <a16:creationId xmlns:a16="http://schemas.microsoft.com/office/drawing/2014/main" id="{DA52076B-8A7B-594D-B525-B7DFEFB3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514368"/>
            <a:ext cx="7112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2F6-4705-9540-8BFE-BC0D4A97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Generator</a:t>
            </a:r>
          </a:p>
        </p:txBody>
      </p:sp>
      <p:pic>
        <p:nvPicPr>
          <p:cNvPr id="6" name="Content Placeholder 5" descr="A picture containing standing, sheep, sitting, filled&#10;&#10;Description automatically generated">
            <a:extLst>
              <a:ext uri="{FF2B5EF4-FFF2-40B4-BE49-F238E27FC236}">
                <a16:creationId xmlns:a16="http://schemas.microsoft.com/office/drawing/2014/main" id="{A68183B8-79E1-C44C-AE0D-CBCDABB6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93257" b="84850"/>
          <a:stretch/>
        </p:blipFill>
        <p:spPr>
          <a:xfrm>
            <a:off x="10519930" y="872472"/>
            <a:ext cx="1276640" cy="432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0B9A8-728D-634F-A4EC-D93B503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picture containing building, light&#10;&#10;Description automatically generated">
            <a:extLst>
              <a:ext uri="{FF2B5EF4-FFF2-40B4-BE49-F238E27FC236}">
                <a16:creationId xmlns:a16="http://schemas.microsoft.com/office/drawing/2014/main" id="{18229F42-682D-6546-8346-BAF413FDB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247" b="84830"/>
          <a:stretch/>
        </p:blipFill>
        <p:spPr>
          <a:xfrm>
            <a:off x="6451214" y="872472"/>
            <a:ext cx="1276640" cy="4320000"/>
          </a:xfrm>
          <a:prstGeom prst="rect">
            <a:avLst/>
          </a:prstGeom>
        </p:spPr>
      </p:pic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CB52AB68-4D56-C04C-A783-A4168D2AE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304" b="84955"/>
          <a:stretch/>
        </p:blipFill>
        <p:spPr>
          <a:xfrm>
            <a:off x="8485572" y="872472"/>
            <a:ext cx="1276640" cy="4320000"/>
          </a:xfrm>
          <a:prstGeom prst="rect">
            <a:avLst/>
          </a:prstGeom>
        </p:spPr>
      </p:pic>
      <p:pic>
        <p:nvPicPr>
          <p:cNvPr id="12" name="Picture 11" descr="A picture containing keyboard&#10;&#10;Description automatically generated">
            <a:extLst>
              <a:ext uri="{FF2B5EF4-FFF2-40B4-BE49-F238E27FC236}">
                <a16:creationId xmlns:a16="http://schemas.microsoft.com/office/drawing/2014/main" id="{F4E14C3E-F346-094E-A563-E51CD5FCAA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245" b="72678"/>
          <a:stretch/>
        </p:blipFill>
        <p:spPr>
          <a:xfrm>
            <a:off x="2429788" y="872472"/>
            <a:ext cx="1276640" cy="4320000"/>
          </a:xfrm>
          <a:prstGeom prst="rect">
            <a:avLst/>
          </a:prstGeom>
        </p:spPr>
      </p:pic>
      <p:pic>
        <p:nvPicPr>
          <p:cNvPr id="18" name="Picture 17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3382D9E-BC83-D44C-8856-7340710233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3238" b="72654"/>
          <a:stretch/>
        </p:blipFill>
        <p:spPr>
          <a:xfrm>
            <a:off x="410420" y="872472"/>
            <a:ext cx="1276640" cy="4320000"/>
          </a:xfrm>
          <a:prstGeom prst="rect">
            <a:avLst/>
          </a:prstGeom>
        </p:spPr>
      </p:pic>
      <p:pic>
        <p:nvPicPr>
          <p:cNvPr id="19" name="Picture 18" descr="A picture containing building, computer&#10;&#10;Description automatically generated">
            <a:extLst>
              <a:ext uri="{FF2B5EF4-FFF2-40B4-BE49-F238E27FC236}">
                <a16:creationId xmlns:a16="http://schemas.microsoft.com/office/drawing/2014/main" id="{806E2F89-10F8-F74C-ADE9-9B91181095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" r="92826" b="72678"/>
          <a:stretch/>
        </p:blipFill>
        <p:spPr>
          <a:xfrm>
            <a:off x="4506796" y="854787"/>
            <a:ext cx="1276640" cy="4320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B4DB57E-63F2-A142-96FE-F77D2EC3C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33083"/>
              </p:ext>
            </p:extLst>
          </p:nvPr>
        </p:nvGraphicFramePr>
        <p:xfrm>
          <a:off x="0" y="5407402"/>
          <a:ext cx="12192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408955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26369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287035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62184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63319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16956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Adam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RMSProp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Adam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RMSProp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SGDM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SGDM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4818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MMI 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KDEF 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543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737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0B3B-C98B-B34D-9C4D-930EBD59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Discriminator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9F64F-CD70-504A-B745-20DFF3A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B17A1F-FCBC-9A44-9D54-5D54283B2E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459948"/>
              </p:ext>
            </p:extLst>
          </p:nvPr>
        </p:nvGraphicFramePr>
        <p:xfrm>
          <a:off x="735806" y="1174330"/>
          <a:ext cx="10720387" cy="5070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00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59" y="171869"/>
            <a:ext cx="11311200" cy="694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A276-4244-194F-AF17-1265E12F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3996"/>
            <a:ext cx="10587519" cy="1968879"/>
          </a:xfrm>
        </p:spPr>
        <p:txBody>
          <a:bodyPr>
            <a:normAutofit/>
          </a:bodyPr>
          <a:lstStyle/>
          <a:p>
            <a:r>
              <a:rPr lang="en-US" dirty="0"/>
              <a:t>With current discriminator network, Clipped </a:t>
            </a:r>
            <a:r>
              <a:rPr lang="en-US" dirty="0" err="1"/>
              <a:t>ReLU</a:t>
            </a:r>
            <a:r>
              <a:rPr lang="en-US" dirty="0"/>
              <a:t> resulted with the best performance, regardless of the hyperparameters.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A8F3F-4DF6-D44A-93B7-26F97109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70051C-C3E9-CC4B-B133-E1E1C36AB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03275"/>
              </p:ext>
            </p:extLst>
          </p:nvPr>
        </p:nvGraphicFramePr>
        <p:xfrm>
          <a:off x="838200" y="1212234"/>
          <a:ext cx="10712329" cy="14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2329">
                  <a:extLst>
                    <a:ext uri="{9D8B030D-6E8A-4147-A177-3AD203B41FA5}">
                      <a16:colId xmlns:a16="http://schemas.microsoft.com/office/drawing/2014/main" val="364078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2015436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2021778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753296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9335148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129764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42772137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840790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5231006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956521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71226562"/>
                    </a:ext>
                  </a:extLst>
                </a:gridCol>
              </a:tblGrid>
              <a:tr h="28800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KDEF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7510"/>
                  </a:ext>
                </a:extLst>
              </a:tr>
              <a:tr h="2880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839 images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= 588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= 251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 = 1e-4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031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RMSProp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190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LeakyRelu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7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81.25</a:t>
                      </a:r>
                      <a:endParaRPr lang="en-GB" sz="1200" b="0" i="0" u="none" strike="noStrike" dirty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0.9875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98.75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81.25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33.75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936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C8FC77-958A-964B-9BB0-AACD13652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17247"/>
              </p:ext>
            </p:extLst>
          </p:nvPr>
        </p:nvGraphicFramePr>
        <p:xfrm>
          <a:off x="838200" y="2779904"/>
          <a:ext cx="10711794" cy="14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1794">
                  <a:extLst>
                    <a:ext uri="{9D8B030D-6E8A-4147-A177-3AD203B41FA5}">
                      <a16:colId xmlns:a16="http://schemas.microsoft.com/office/drawing/2014/main" val="54537545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72822534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9397986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7849197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2859717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08350297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622789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41619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7181836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6686749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5662056"/>
                    </a:ext>
                  </a:extLst>
                </a:gridCol>
              </a:tblGrid>
              <a:tr h="28800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MMI selected</a:t>
                      </a:r>
                      <a:endParaRPr lang="en-GB" sz="1600" b="1" i="0" u="none" strike="noStrike" dirty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1" i="0" u="none" strike="noStrike" dirty="0">
                        <a:solidFill>
                          <a:srgbClr val="0D0D0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78605"/>
                  </a:ext>
                </a:extLst>
              </a:tr>
              <a:tr h="2880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267 images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= 187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= 187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= 80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rate = 1e-4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3243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RMSProp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108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ClippedRelu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LeakyRelu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771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(%)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97.21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98.80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93.23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86" marR="6386" marT="63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13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66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3A3F-1E05-6E40-8F16-4FBF89E1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9" y="332858"/>
            <a:ext cx="11311200" cy="694800"/>
          </a:xfrm>
        </p:spPr>
        <p:txBody>
          <a:bodyPr/>
          <a:lstStyle/>
          <a:p>
            <a:r>
              <a:rPr lang="en-US" dirty="0"/>
              <a:t>Results –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B392-80D2-A047-B42E-6522E112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5348056"/>
            <a:ext cx="11311200" cy="1446536"/>
          </a:xfrm>
        </p:spPr>
        <p:txBody>
          <a:bodyPr/>
          <a:lstStyle/>
          <a:p>
            <a:r>
              <a:rPr lang="en-US" dirty="0"/>
              <a:t>It is possible to see that for images with incorrect labels, their facial expression is very similar to the output label from the discriminator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09C7A-C818-0D4B-885C-1FD69257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8EEC21-A9D6-0844-B920-D5EC47241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1" t="50446" r="54617" b="10616"/>
          <a:stretch/>
        </p:blipFill>
        <p:spPr>
          <a:xfrm>
            <a:off x="440399" y="1027658"/>
            <a:ext cx="5309048" cy="3967200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E28E7F09-66CF-D642-AF16-1E5FB52DA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30" t="24769" r="54568" b="36601"/>
          <a:stretch/>
        </p:blipFill>
        <p:spPr>
          <a:xfrm>
            <a:off x="6383413" y="1027658"/>
            <a:ext cx="5368186" cy="39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CA8E-E996-8E4D-A384-1986383B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3F074-C0DE-5048-AF1E-5874561B1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982899"/>
            <a:ext cx="11311200" cy="4993200"/>
          </a:xfrm>
        </p:spPr>
        <p:txBody>
          <a:bodyPr>
            <a:normAutofit/>
          </a:bodyPr>
          <a:lstStyle/>
          <a:p>
            <a:r>
              <a:rPr lang="en-US" dirty="0"/>
              <a:t>Experiment showed that there are some differences in the performance of </a:t>
            </a:r>
            <a:r>
              <a:rPr lang="en-US" dirty="0" err="1"/>
              <a:t>CatGAN</a:t>
            </a:r>
            <a:r>
              <a:rPr lang="en-US" dirty="0"/>
              <a:t> between MMI and KDEF dataset. </a:t>
            </a:r>
          </a:p>
          <a:p>
            <a:r>
              <a:rPr lang="en-US" dirty="0"/>
              <a:t>These Two datasets have distinguishable features, that can be represented with </a:t>
            </a:r>
            <a:r>
              <a:rPr lang="en-US" dirty="0" err="1"/>
              <a:t>MoGs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/>
              <a:t>Overall, understanding the differing nuances between datasets, and setting them as another hyperparameter for network training might improve the performance of the networks.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8A63-486D-4047-8587-5475EAF9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2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00" y="184799"/>
            <a:ext cx="11311200" cy="6948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A276-4244-194F-AF17-1265E12F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1049191"/>
            <a:ext cx="11311200" cy="4993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Each deep learning dataset is generated in different environment,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Probability distributions of each dataset must be different. </a:t>
            </a:r>
          </a:p>
          <a:p>
            <a:pPr>
              <a:lnSpc>
                <a:spcPct val="150000"/>
              </a:lnSpc>
            </a:pPr>
            <a:r>
              <a:rPr lang="en-US" dirty="0"/>
              <a:t>The performance of deep learning models should change depending on the input datasets. </a:t>
            </a:r>
          </a:p>
          <a:p>
            <a:pPr>
              <a:lnSpc>
                <a:spcPct val="150000"/>
              </a:lnSpc>
            </a:pPr>
            <a:r>
              <a:rPr lang="en-US" dirty="0"/>
              <a:t>Moreover, within a network, there are several hyperparameters.</a:t>
            </a:r>
          </a:p>
          <a:p>
            <a:pPr>
              <a:lnSpc>
                <a:spcPct val="150000"/>
              </a:lnSpc>
            </a:pPr>
            <a:r>
              <a:rPr lang="en-US" dirty="0"/>
              <a:t>Changing these hyperparameters should improve the performance of the network or make the training and validation process more effective. </a:t>
            </a:r>
          </a:p>
          <a:p>
            <a:pPr>
              <a:lnSpc>
                <a:spcPct val="150000"/>
              </a:lnSpc>
            </a:pPr>
            <a:r>
              <a:rPr lang="en-US" dirty="0"/>
              <a:t>Facial Expression Recognition</a:t>
            </a:r>
            <a:r>
              <a:rPr lang="en-US" baseline="30000" dirty="0"/>
              <a:t>[1]</a:t>
            </a:r>
            <a:r>
              <a:rPr lang="en-US" dirty="0"/>
              <a:t> (FER) datasets are used, as there are various datasets available. 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417C9-AB04-C14D-B79A-DEF1B6E7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DDDAF-D24A-3542-870E-2A24E811F8D4}"/>
              </a:ext>
            </a:extLst>
          </p:cNvPr>
          <p:cNvSpPr txBox="1"/>
          <p:nvPr/>
        </p:nvSpPr>
        <p:spPr>
          <a:xfrm>
            <a:off x="2190750" y="6396202"/>
            <a:ext cx="781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S. Li and W. Deng, “Deep Facial Expression Recognition: A Survey,”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Affective 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3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6DC8-871E-CA47-B3EA-BEE0A56D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– 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C69FB-3A44-F74B-984C-5CA87C867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400" y="1102819"/>
                <a:ext cx="11311200" cy="499320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These functions mimic the rate of an action potential in a neuron.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Decide whether each neuron in the network should fire or not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Three different activation functions are used in this project.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/>
                  <a:t>ReLU</a:t>
                </a:r>
                <a:r>
                  <a:rPr lang="en-US" baseline="30000" dirty="0"/>
                  <a:t>[1]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=</m:t>
                    </m:r>
                    <m:func>
                      <m:funcPr>
                        <m:ctrlPr>
                          <a:rPr lang="en-GB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/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GB" i="1"/>
                            </m:ctrlPr>
                          </m:dPr>
                          <m:e>
                            <m:r>
                              <a:rPr lang="en-US" i="1"/>
                              <m:t>𝑥</m:t>
                            </m:r>
                            <m:r>
                              <a:rPr lang="en-US" i="1"/>
                              <m:t>,0</m:t>
                            </m:r>
                          </m:e>
                        </m:d>
                      </m:e>
                    </m:func>
                    <m:r>
                      <a:rPr lang="en-US" i="1"/>
                      <m:t> = </m:t>
                    </m:r>
                    <m:d>
                      <m:dPr>
                        <m:begChr m:val="{"/>
                        <m:endChr m:val=""/>
                        <m:ctrlPr>
                          <a:rPr lang="en-GB" i="1"/>
                        </m:ctrlPr>
                      </m:dPr>
                      <m:e>
                        <m:eqArr>
                          <m:eqArrPr>
                            <m:ctrlPr>
                              <a:rPr lang="en-GB" i="1"/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/>
                                </m:ctrlPr>
                              </m:mPr>
                              <m:m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e>
                                  <m:r>
                                    <a:rPr lang="en-US" i="1"/>
                                    <m:t>𝑥</m:t>
                                  </m:r>
                                  <m:r>
                                    <a:rPr lang="en-US" i="1"/>
                                    <m:t>&gt;0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/>
                                </m:ctrlPr>
                              </m:mPr>
                              <m:m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  <m:e>
                                  <m:r>
                                    <a:rPr lang="en-US" i="1"/>
                                    <m:t>𝑒𝑙𝑠𝑒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Leaky </a:t>
                </a:r>
                <a:r>
                  <a:rPr lang="en-US" dirty="0" err="1"/>
                  <a:t>ReLU</a:t>
                </a:r>
                <a:r>
                  <a:rPr lang="en-US" baseline="30000" dirty="0"/>
                  <a:t> [2]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Clipped </a:t>
                </a:r>
                <a:r>
                  <a:rPr lang="en-US" dirty="0" err="1"/>
                  <a:t>ReLU</a:t>
                </a:r>
                <a:r>
                  <a:rPr lang="en-US" baseline="30000" dirty="0"/>
                  <a:t> [3]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e>
                        </m:func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More effective compared to the traditional non-linear functions.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err="1"/>
                  <a:t>Glorot</a:t>
                </a:r>
                <a:r>
                  <a:rPr lang="en-US" dirty="0"/>
                  <a:t> et al.</a:t>
                </a:r>
                <a:r>
                  <a:rPr lang="en-US" baseline="30000" dirty="0"/>
                  <a:t> [4]</a:t>
                </a:r>
                <a:r>
                  <a:rPr lang="en-US" dirty="0"/>
                  <a:t> proved this.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C69FB-3A44-F74B-984C-5CA87C867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400" y="1102819"/>
                <a:ext cx="11311200" cy="4993200"/>
              </a:xfrm>
              <a:blipFill>
                <a:blip r:embed="rId2"/>
                <a:stretch>
                  <a:fillRect l="-673" t="-1269" b="-21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0B542-B9B0-9646-9F36-9E36EC3E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FD88F7-C914-BB44-B345-17AFF4CB72A6}"/>
              </a:ext>
            </a:extLst>
          </p:cNvPr>
          <p:cNvSpPr txBox="1"/>
          <p:nvPr/>
        </p:nvSpPr>
        <p:spPr>
          <a:xfrm>
            <a:off x="1781419" y="6027003"/>
            <a:ext cx="862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latinLnBrk="1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V. Nair and G. E. Hinton. “Rectified Linear Units Improve Restricted Boltzmann Machines,”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pp. 807–814, 2010.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A. L. Maas, A. Y.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Hannun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A. Y. Ng, “Rectifier nonlinearities improve neural network acoustic models,”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ICML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Vol. 30, 2013.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Hannun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et al., “Deep Speech: Scaling up end-to-end speech recognition,”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/abs/1412.5567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2014.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Glorot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Bordes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Y.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“Deep Sparse Rectifier Neural Networks,”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AISTATS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Vol. 15, pp. 315–323, 2011.</a:t>
            </a:r>
          </a:p>
        </p:txBody>
      </p:sp>
    </p:spTree>
    <p:extLst>
      <p:ext uri="{BB962C8B-B14F-4D97-AF65-F5344CB8AC3E}">
        <p14:creationId xmlns:p14="http://schemas.microsoft.com/office/powerpoint/2010/main" val="7252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873A-CDF7-2C4B-AA96-E77FE745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- 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41E3-4DAB-9E4C-90B3-B25BDA0B6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1007496"/>
            <a:ext cx="11311200" cy="4993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Principle – to reach the local minimum of the objective function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Each optimizer approaches in their own methods, so the process is different.</a:t>
            </a:r>
          </a:p>
          <a:p>
            <a:pPr>
              <a:lnSpc>
                <a:spcPct val="150000"/>
              </a:lnSpc>
            </a:pPr>
            <a:r>
              <a:rPr lang="en-US" sz="2200" dirty="0" err="1"/>
              <a:t>Rosenbrock</a:t>
            </a:r>
            <a:r>
              <a:rPr lang="en-US" sz="2200" baseline="30000" dirty="0"/>
              <a:t>[1]</a:t>
            </a:r>
            <a:r>
              <a:rPr lang="en-US" sz="2200" dirty="0"/>
              <a:t> and </a:t>
            </a:r>
            <a:r>
              <a:rPr lang="en-US" sz="2200" dirty="0" err="1"/>
              <a:t>Himmelblau</a:t>
            </a:r>
            <a:r>
              <a:rPr lang="en-US" sz="2200" baseline="30000" dirty="0"/>
              <a:t>[2]</a:t>
            </a:r>
            <a:r>
              <a:rPr lang="en-US" sz="2200" dirty="0"/>
              <a:t> functions are used to compare the performance of each optimizer.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Two optimizers, gradient descent and newton method are tested with above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D404-7031-0848-B81F-5C18D92E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5581B-8511-7D47-90B7-9344BF29F177}"/>
              </a:ext>
            </a:extLst>
          </p:cNvPr>
          <p:cNvSpPr txBox="1"/>
          <p:nvPr/>
        </p:nvSpPr>
        <p:spPr>
          <a:xfrm>
            <a:off x="1776000" y="6165700"/>
            <a:ext cx="8640000" cy="6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H. H.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Rosenbrock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“An Automatic Method for Finding the Greatest or Least Value of a Function,”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The Computer Journal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Vol. 3, no. 3, pp. 175–184, 1960.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D. M.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Himmelblau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“Applied Nonlinear Programming,”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McGraw-Hill Book Company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New York, New York, 1972. </a:t>
            </a:r>
          </a:p>
        </p:txBody>
      </p:sp>
    </p:spTree>
    <p:extLst>
      <p:ext uri="{BB962C8B-B14F-4D97-AF65-F5344CB8AC3E}">
        <p14:creationId xmlns:p14="http://schemas.microsoft.com/office/powerpoint/2010/main" val="150394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CDC5-276C-8A48-AE2A-3B11D5C7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comparison with two equations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6ACAC1-F136-E145-A036-6CEB0DC11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48" y="872472"/>
            <a:ext cx="8518904" cy="540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3A7E-19DA-6B4B-B9E2-27E465BC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74F4-5C24-FE46-AA6D-9A4907BD3427}"/>
              </a:ext>
            </a:extLst>
          </p:cNvPr>
          <p:cNvSpPr txBox="1"/>
          <p:nvPr/>
        </p:nvSpPr>
        <p:spPr>
          <a:xfrm>
            <a:off x="2274285" y="6130926"/>
            <a:ext cx="7643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1. Gradient Descent (Red) and Newton Method (Blue) 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Himmelblau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(Left)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Rosenbrock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(Right) Functions.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7813"/>
      </p:ext>
    </p:extLst>
  </p:cSld>
  <p:clrMapOvr>
    <a:masterClrMapping/>
  </p:clrMapOvr>
  <p:extLst>
    <p:ext uri="{3A86A75C-4F4B-4683-9AE1-C65F6400EC91}">
      <p14:laserTraceLst xmlns:p14="http://schemas.microsoft.com/office/powerpoint/2010/main">
        <p14:tracePtLst/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CB62-AB1D-2A46-9878-902810B2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A6B3-0517-874F-A548-2A375180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985838"/>
            <a:ext cx="11311200" cy="4993200"/>
          </a:xfrm>
        </p:spPr>
        <p:txBody>
          <a:bodyPr/>
          <a:lstStyle/>
          <a:p>
            <a:r>
              <a:rPr lang="en-US" dirty="0"/>
              <a:t>Two FER datasets are used – MMI</a:t>
            </a:r>
            <a:r>
              <a:rPr lang="en-US" baseline="30000" dirty="0"/>
              <a:t>[1]</a:t>
            </a:r>
            <a:r>
              <a:rPr lang="en-US" dirty="0"/>
              <a:t> and KDEF</a:t>
            </a:r>
            <a:r>
              <a:rPr lang="en-US" baseline="30000" dirty="0"/>
              <a:t> [2]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DA39C-88B2-CE4B-859D-EDEB5EDD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8CED1-D700-EF45-8DBF-67258F613FE9}"/>
              </a:ext>
            </a:extLst>
          </p:cNvPr>
          <p:cNvSpPr txBox="1"/>
          <p:nvPr/>
        </p:nvSpPr>
        <p:spPr>
          <a:xfrm>
            <a:off x="1781419" y="6027003"/>
            <a:ext cx="8629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Pantic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Valstar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Rademaker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L. Maat, "Web-based database for facial expression analysis,"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Proc. 13th ACM Int'l Conf. Multimedia (Multimedia '05)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pp. 317-321, 2005.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M. G. Calvo, D. Lundqvist, “Facial expressions of emotion (KDEF): Identification under different display-duration conditions,” </a:t>
            </a:r>
            <a:r>
              <a:rPr lang="en-GB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Behav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Res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Vol. 40, no. 1, pp. 109–115, 2008.</a:t>
            </a:r>
          </a:p>
        </p:txBody>
      </p:sp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40B460F-D3CD-6147-9AE7-F2EFA70CF9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" y="1963800"/>
            <a:ext cx="2160000" cy="2930400"/>
          </a:xfrm>
          <a:prstGeom prst="rect">
            <a:avLst/>
          </a:prstGeom>
        </p:spPr>
      </p:pic>
      <p:pic>
        <p:nvPicPr>
          <p:cNvPr id="14" name="Picture 1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9FC6020-3783-2642-8107-3DCAB86005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1338" y="1963800"/>
            <a:ext cx="2160000" cy="2930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62FBE8-A2A5-BB49-B964-DF2621657264}"/>
              </a:ext>
            </a:extLst>
          </p:cNvPr>
          <p:cNvSpPr/>
          <p:nvPr/>
        </p:nvSpPr>
        <p:spPr>
          <a:xfrm>
            <a:off x="2527300" y="4957646"/>
            <a:ext cx="713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BatangChe" panose="02030609000101010101" pitchFamily="49" charset="-127"/>
                <a:cs typeface="Arial" panose="020B0604020202020204" pitchFamily="34" charset="0"/>
              </a:rPr>
              <a:t>Figure 2. Sample images from MMI (left) and KDEF (right) datasets.</a:t>
            </a:r>
            <a:endParaRPr lang="en-GB" sz="1600" kern="100" dirty="0">
              <a:latin typeface="Arial" panose="020B0604020202020204" pitchFamily="34" charset="0"/>
              <a:ea typeface="BatangChe" panose="02030609000101010101" pitchFamily="49" charset="-127"/>
              <a:cs typeface="Arial" panose="020B0604020202020204" pitchFamily="34" charset="0"/>
            </a:endParaRPr>
          </a:p>
        </p:txBody>
      </p:sp>
      <p:pic>
        <p:nvPicPr>
          <p:cNvPr id="20" name="Picture 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DB1FC74-3B87-2F49-9F76-10D190CC7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588" y="1963799"/>
            <a:ext cx="2160000" cy="2928683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7B66946-6CA3-D141-9103-2217D2DA6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963" y="1963800"/>
            <a:ext cx="2160000" cy="29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23" y="164009"/>
            <a:ext cx="11311200" cy="727695"/>
          </a:xfrm>
        </p:spPr>
        <p:txBody>
          <a:bodyPr/>
          <a:lstStyle/>
          <a:p>
            <a:r>
              <a:rPr lang="en-US" dirty="0"/>
              <a:t>Dataset investigation - T-SNE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8DC-6527-DC4E-9067-D1417B68F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287" y="2802619"/>
            <a:ext cx="5040000" cy="32824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DEC62-DD70-E242-AB8E-AE026C6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7538B-EE69-6648-B6AA-C2429ED7B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2" t="11756" b="12444"/>
          <a:stretch/>
        </p:blipFill>
        <p:spPr>
          <a:xfrm>
            <a:off x="982974" y="3097015"/>
            <a:ext cx="5040000" cy="2747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2F9BF-CBC4-444E-9E06-F27CE8D07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974" y="2791090"/>
            <a:ext cx="3240000" cy="246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9A3EC3-5AF4-A842-9E1A-E78EF8BAF5FB}"/>
              </a:ext>
            </a:extLst>
          </p:cNvPr>
          <p:cNvSpPr/>
          <p:nvPr/>
        </p:nvSpPr>
        <p:spPr>
          <a:xfrm>
            <a:off x="461923" y="1087322"/>
            <a:ext cx="1131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 method to perform dimensionality reduction, has been applied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possible to observe that distributions of KDEF and MMI datasets can easily be distinguished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076B5A-AB25-C947-BD7D-AD6878277267}"/>
              </a:ext>
            </a:extLst>
          </p:cNvPr>
          <p:cNvSpPr/>
          <p:nvPr/>
        </p:nvSpPr>
        <p:spPr>
          <a:xfrm>
            <a:off x="1812513" y="6308076"/>
            <a:ext cx="8640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L. van der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Maaten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and G.E. Hinton, “Visualizing High-Dimensional Data Using t-SNE,” 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J. Machine Learning Research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Vol. 9, pp. 2579-2605, 2008.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7CC5F-2A9A-4C43-835D-461C6945CFFD}"/>
              </a:ext>
            </a:extLst>
          </p:cNvPr>
          <p:cNvSpPr/>
          <p:nvPr/>
        </p:nvSpPr>
        <p:spPr>
          <a:xfrm>
            <a:off x="2320365" y="6007622"/>
            <a:ext cx="7913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3. Result of 3D (left) and 2D (right) T-SNE applied to MMI and KDEF datasets.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948960"/>
      </p:ext>
    </p:extLst>
  </p:cSld>
  <p:clrMapOvr>
    <a:masterClrMapping/>
  </p:clrMapOvr>
  <p:extLst>
    <p:ext uri="{3A86A75C-4F4B-4683-9AE1-C65F6400EC91}">
      <p14:laserTraceLst xmlns:p14="http://schemas.microsoft.com/office/powerpoint/2010/main">
        <p14:tracePtLst/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00" y="170616"/>
            <a:ext cx="11311200" cy="694800"/>
          </a:xfrm>
        </p:spPr>
        <p:txBody>
          <a:bodyPr/>
          <a:lstStyle/>
          <a:p>
            <a:r>
              <a:rPr lang="en-US" dirty="0"/>
              <a:t>Visualizing with Mixture of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A276-4244-194F-AF17-1265E12F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00" y="1095547"/>
            <a:ext cx="11311200" cy="49052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dataset has been plotted to show that the result of T-SNE represent the difference in the probability distribution of the datasets.</a:t>
            </a:r>
          </a:p>
          <a:p>
            <a:pPr>
              <a:lnSpc>
                <a:spcPct val="100000"/>
              </a:lnSpc>
            </a:pPr>
            <a:r>
              <a:rPr lang="en-US" dirty="0"/>
              <a:t>It is possible to observe that each distributions contain different mixtures of Gaussian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AE85-C6D7-1448-BE9F-24553E9E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3950FB-7851-1D4D-8980-B12105B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00" y="2726367"/>
            <a:ext cx="4800000" cy="36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AECA8-2A18-A048-B46D-AB1E60BB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6367"/>
            <a:ext cx="4800000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26CD17-AD61-FD4F-BEEB-641CF7E6CACA}"/>
              </a:ext>
            </a:extLst>
          </p:cNvPr>
          <p:cNvSpPr/>
          <p:nvPr/>
        </p:nvSpPr>
        <p:spPr>
          <a:xfrm>
            <a:off x="1943100" y="6170827"/>
            <a:ext cx="799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BatangChe" panose="02030609000101010101" pitchFamily="49" charset="-127"/>
                <a:cs typeface="Arial" panose="020B0604020202020204" pitchFamily="34" charset="0"/>
              </a:rPr>
              <a:t>Figure 4. RGB distributions of KDEF (Left) and MMI (Right) for angry facial expression.</a:t>
            </a:r>
            <a:endParaRPr lang="en-GB" sz="1600" kern="100" dirty="0">
              <a:latin typeface="Arial" panose="020B0604020202020204" pitchFamily="34" charset="0"/>
              <a:ea typeface="BatangChe" panose="02030609000101010101" pitchFamily="49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9363-802E-654E-A476-9C5DAA01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9" y="168475"/>
            <a:ext cx="11311200" cy="694800"/>
          </a:xfrm>
        </p:spPr>
        <p:txBody>
          <a:bodyPr/>
          <a:lstStyle/>
          <a:p>
            <a:r>
              <a:rPr lang="en-US" dirty="0" err="1"/>
              <a:t>CatGAN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84AEBD-AB4B-AF45-A026-D9C1A3166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99" y="986129"/>
            <a:ext cx="11311200" cy="4915722"/>
          </a:xfrm>
        </p:spPr>
        <p:txBody>
          <a:bodyPr>
            <a:normAutofit/>
          </a:bodyPr>
          <a:lstStyle/>
          <a:p>
            <a:r>
              <a:rPr lang="en-US" dirty="0"/>
              <a:t>A variation of GAN which enables semi - supervised learning.</a:t>
            </a:r>
          </a:p>
          <a:p>
            <a:r>
              <a:rPr lang="en-US" dirty="0"/>
              <a:t>Unlike the original GAN, </a:t>
            </a:r>
            <a:r>
              <a:rPr lang="en-US" dirty="0" err="1"/>
              <a:t>CatGAN</a:t>
            </a:r>
            <a:r>
              <a:rPr lang="en-US" dirty="0"/>
              <a:t> aims to improve the performance of the discriminator.</a:t>
            </a:r>
          </a:p>
          <a:p>
            <a:pPr lvl="1"/>
            <a:r>
              <a:rPr lang="en-US" dirty="0"/>
              <a:t>Which performs classification tasks.</a:t>
            </a:r>
          </a:p>
          <a:p>
            <a:r>
              <a:rPr lang="en-US" dirty="0"/>
              <a:t>In order to investigate the performance of the network, three different optimizers and activation functions are used.</a:t>
            </a:r>
          </a:p>
          <a:p>
            <a:pPr lvl="1"/>
            <a:r>
              <a:rPr lang="en-US" dirty="0"/>
              <a:t>Optimizers: Adam, </a:t>
            </a:r>
            <a:r>
              <a:rPr lang="en-US" dirty="0" err="1"/>
              <a:t>RMSProp</a:t>
            </a:r>
            <a:r>
              <a:rPr lang="en-US" dirty="0"/>
              <a:t>, SGDM</a:t>
            </a:r>
          </a:p>
          <a:p>
            <a:pPr lvl="1"/>
            <a:r>
              <a:rPr lang="en-US" dirty="0"/>
              <a:t>Activation functions: </a:t>
            </a:r>
            <a:r>
              <a:rPr lang="en-US" dirty="0" err="1"/>
              <a:t>ReLU</a:t>
            </a:r>
            <a:r>
              <a:rPr lang="en-US" dirty="0"/>
              <a:t>, Leaky </a:t>
            </a:r>
            <a:r>
              <a:rPr lang="en-US" dirty="0" err="1"/>
              <a:t>ReLU</a:t>
            </a:r>
            <a:r>
              <a:rPr lang="en-US" dirty="0"/>
              <a:t>, Clipped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B3FEE-046B-084D-BDF2-B6880425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E812-F71C-4E4B-B8B2-FF1B39C3C812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82E29-F1F0-3A43-B7F2-BC3C5D4C902A}"/>
              </a:ext>
            </a:extLst>
          </p:cNvPr>
          <p:cNvSpPr/>
          <p:nvPr/>
        </p:nvSpPr>
        <p:spPr>
          <a:xfrm>
            <a:off x="3055882" y="6308076"/>
            <a:ext cx="6080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J. T.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Springenberg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Unsupervised and Semi-Supervised Learning with Categorical Generative Adversarial Networks. ICLR 2016.</a:t>
            </a:r>
          </a:p>
        </p:txBody>
      </p:sp>
    </p:spTree>
    <p:extLst>
      <p:ext uri="{BB962C8B-B14F-4D97-AF65-F5344CB8AC3E}">
        <p14:creationId xmlns:p14="http://schemas.microsoft.com/office/powerpoint/2010/main" val="600029561"/>
      </p:ext>
    </p:extLst>
  </p:cSld>
  <p:clrMapOvr>
    <a:masterClrMapping/>
  </p:clrMapOvr>
</p:sld>
</file>

<file path=ppt/theme/theme1.xml><?xml version="1.0" encoding="utf-8"?>
<a:theme xmlns:a="http://schemas.openxmlformats.org/drawingml/2006/main" name="Cusrom">
  <a:themeElements>
    <a:clrScheme name="Custom 2">
      <a:dk1>
        <a:srgbClr val="000000"/>
      </a:dk1>
      <a:lt1>
        <a:srgbClr val="FFFFFF"/>
      </a:lt1>
      <a:dk2>
        <a:srgbClr val="1C090A"/>
      </a:dk2>
      <a:lt2>
        <a:srgbClr val="F1ECEC"/>
      </a:lt2>
      <a:accent1>
        <a:srgbClr val="E7978D"/>
      </a:accent1>
      <a:accent2>
        <a:srgbClr val="EF585C"/>
      </a:accent2>
      <a:accent3>
        <a:srgbClr val="FFDA96"/>
      </a:accent3>
      <a:accent4>
        <a:srgbClr val="83B87D"/>
      </a:accent4>
      <a:accent5>
        <a:srgbClr val="80ACFE"/>
      </a:accent5>
      <a:accent6>
        <a:srgbClr val="4C5DCF"/>
      </a:accent6>
      <a:hlink>
        <a:srgbClr val="CE6980"/>
      </a:hlink>
      <a:folHlink>
        <a:srgbClr val="8B8B8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rom" id="{385CAE8A-CC26-0447-ACE6-21407E8909CA}" vid="{8CE6E0AD-DB6B-AC4A-B2D8-D473432471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Cusrom</Template>
  <TotalTime>18556</TotalTime>
  <Words>1275</Words>
  <Application>Microsoft Macintosh PowerPoint</Application>
  <PresentationFormat>Widescreen</PresentationFormat>
  <Paragraphs>196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Cusrom</vt:lpstr>
      <vt:lpstr>Performance Comparison of CatGAN using different Facial Expression Recognition Datasets </vt:lpstr>
      <vt:lpstr>Motivation</vt:lpstr>
      <vt:lpstr>Hyperparameters – activation functions</vt:lpstr>
      <vt:lpstr>Hyperparameters - optimizers</vt:lpstr>
      <vt:lpstr>Optimizer comparison with two equations</vt:lpstr>
      <vt:lpstr>Dataset investigation</vt:lpstr>
      <vt:lpstr>Dataset investigation - T-SNE</vt:lpstr>
      <vt:lpstr>Visualizing with Mixture of Gaussian</vt:lpstr>
      <vt:lpstr>CatGAN[1]</vt:lpstr>
      <vt:lpstr>Process of GAN[1]</vt:lpstr>
      <vt:lpstr>Experiment summary</vt:lpstr>
      <vt:lpstr>PowerPoint Presentation</vt:lpstr>
      <vt:lpstr>Model summary - Discriminator</vt:lpstr>
      <vt:lpstr>Results - Generator</vt:lpstr>
      <vt:lpstr>Results - Discriminator</vt:lpstr>
      <vt:lpstr>Results</vt:lpstr>
      <vt:lpstr>Results – Confusion matrix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with FER</dc:title>
  <dc:creator>Kevin Kim</dc:creator>
  <cp:lastModifiedBy>Kevin Kim</cp:lastModifiedBy>
  <cp:revision>50</cp:revision>
  <dcterms:created xsi:type="dcterms:W3CDTF">2020-07-03T14:38:33Z</dcterms:created>
  <dcterms:modified xsi:type="dcterms:W3CDTF">2020-07-24T08:26:11Z</dcterms:modified>
</cp:coreProperties>
</file>